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982" r:id="rId5"/>
    <p:sldId id="979" r:id="rId6"/>
  </p:sldIdLst>
  <p:sldSz cx="12192000" cy="6858000"/>
  <p:notesSz cx="7010400" cy="92964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15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03168-B49E-447C-9902-974E77D28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CBC1C3-A61C-4C76-8BA2-B68725020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A49C2-313C-41F5-9786-B437D36B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841BD-50D3-4B28-BA0F-D0751393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DE510-2034-4B3F-B80B-42B5AEDF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731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F6951-0DAA-4A1A-8FC0-2D0BEB4B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1B35C4-691E-4807-9525-8740B79C4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84F66-5545-4E7F-8417-730B84A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6D1080-75C1-429F-B8B1-7B236F65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CF9AF8-03E5-4E02-BDD4-E025E2D8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343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5530C5-C550-4B43-A34D-915CFF297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6817E-6607-4088-8FB2-DED214E87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DC4AA-5BFF-4DD3-A044-0356D1EE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CA5FCC-C847-4932-BAE6-5A63B1C8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2325BA-4B13-4A97-9ECC-C40DFF12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4903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5C49B-E7CD-4078-A65B-1032ECD5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92073-A798-4348-85A9-EC687E4DE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4FE5B-71E9-4B8E-B691-1EB18F85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22316-7EEA-4FCA-8EFB-4A3BB6978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9D9D7-1972-493B-985C-2F81DA3A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8109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AA8C9-13CD-42A4-8B82-1049A0E8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9B8853-D216-4948-8769-AC5FE5B22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BF044-AC89-4267-92B2-8AA5723E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CE2BD0-020A-48B1-88D1-77D7E13D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3D9E98-960D-42FF-8D8E-EBFD3807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823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4A252-C462-4E63-853E-60C82F6C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FE4564-C062-4C91-93E0-2ED484CB6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8A26F6-BD4B-448F-8D42-17DA69A62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857E89-9A71-4C37-9E5B-AABD9336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619E3-1E46-4603-953A-35623177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CE9178-7B9E-46FA-90B4-57675E64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5566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53DC-DEAB-4E68-8309-6227C512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FF93B7-874B-40E1-8A36-79DA96E4C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DD857B-9FB4-4862-8CA3-8F6267CE4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E3AAEA-F2E3-45E8-815F-CCDE35310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C5D834-4C79-4F55-92E0-7F77ED56D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6E81A5-26FA-454B-B8D1-639BD73D2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07A0F5-6F54-48C2-9FFC-A9D8C49C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E171E9-CBFF-45B0-95F6-7843ECC2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63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E4996-121B-4C3F-A430-D3B22940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A73020-ECE6-415D-9DEF-4F73A279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786C6C-D12B-468A-8D32-74DD3690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6AA9BE-1F60-48C5-B31F-9AD51C46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806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9F6EAE-C205-4839-BB77-C4A39E1E5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7438A1-B894-4905-8234-A70C45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CC2645-F359-4B97-9A61-E3AE430E2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5269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9001B-0ACB-45D5-A237-72B92501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C7E1A-8E6B-42B1-A940-02BC6CE8C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B210EA-23F8-49F0-ABC5-9BE673E9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C66EB-86C1-4ADF-8DFB-2B757F22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04D46C-9745-479A-9A37-0259245F2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C0C7A-E7A4-4F1D-BB8A-98303C46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5084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FAA22-D197-48E0-B97B-F34E2291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5A28A7-C918-4AEB-88AA-34907166F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566151-E62C-4933-A75B-22B3C688A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090E0B-8F1D-4CA0-9D98-75EDF34F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48125-C9D3-487F-A4C0-C90020A0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926081-4F07-47A9-8B75-73514305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5103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876FDA-3A7C-4D9F-9736-287C7944E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A5C374-AEBF-45EB-8795-0B478135A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606B92-6A31-4755-907C-BC2E63897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802B-CA56-4CBB-BFAE-D99843A62A7C}" type="datetimeFigureOut">
              <a:rPr lang="es-419" smtClean="0"/>
              <a:t>13/4/2020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50F979-A102-457D-8AFC-02B6E3B62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82012-BAB9-45E1-9805-B74809FC6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8C4DC-5A38-45F3-AEA6-CFEC449FE82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461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11" Type="http://schemas.openxmlformats.org/officeDocument/2006/relationships/image" Target="../media/image7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6B8C93-D0CC-425D-BFE4-5E60DCB2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4" y="0"/>
            <a:ext cx="12303853" cy="699952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C64019F-E0BC-4247-AC8E-24B02C49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8429" y="6116088"/>
            <a:ext cx="1952625" cy="419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0ED78E-CEB7-40BE-BBFE-E4327F6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062-D7D6-4DDE-BC95-3807BE462608}" type="slidenum">
              <a:rPr lang="es-CO" smtClean="0"/>
              <a:t>1</a:t>
            </a:fld>
            <a:endParaRPr lang="es-CO" dirty="0"/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6E81FF21-DEBE-4ECA-8733-02CE42E1CDF4}"/>
              </a:ext>
            </a:extLst>
          </p:cNvPr>
          <p:cNvSpPr/>
          <p:nvPr/>
        </p:nvSpPr>
        <p:spPr>
          <a:xfrm>
            <a:off x="145641" y="131705"/>
            <a:ext cx="1193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Proyecto: MANTENIMIENTO, MEJORAMIENTO Y CONSERVACIÓN DE LA INFRAESTRUCTURA FISICA GENERAL EN EL EPMSC APARTADÓ-APARTADÓ-ANTIOQUIA </a:t>
            </a:r>
          </a:p>
        </p:txBody>
      </p:sp>
      <p:sp>
        <p:nvSpPr>
          <p:cNvPr id="10" name="19 CuadroTexto">
            <a:extLst>
              <a:ext uri="{FF2B5EF4-FFF2-40B4-BE49-F238E27FC236}">
                <a16:creationId xmlns:a16="http://schemas.microsoft.com/office/drawing/2014/main" id="{00AA4E34-533F-453D-B672-0923A36BBE4D}"/>
              </a:ext>
            </a:extLst>
          </p:cNvPr>
          <p:cNvSpPr txBox="1"/>
          <p:nvPr/>
        </p:nvSpPr>
        <p:spPr>
          <a:xfrm>
            <a:off x="145641" y="689710"/>
            <a:ext cx="809105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Descripción: DAR CUMPLIMIENTO A LA SENTENCIA </a:t>
            </a:r>
            <a:r>
              <a:rPr lang="fr-FR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FALLO  T-762 DE 2015</a:t>
            </a:r>
            <a:r>
              <a:rPr lang="es-CO" sz="1200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s-CO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181">
            <a:extLst>
              <a:ext uri="{FF2B5EF4-FFF2-40B4-BE49-F238E27FC236}">
                <a16:creationId xmlns:a16="http://schemas.microsoft.com/office/drawing/2014/main" id="{FAFE2786-4A79-4A7E-8E48-4D6BD1BFA0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5359" y="1340768"/>
            <a:ext cx="4961268" cy="288032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AVANCES A LA FECHA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CuadroTexto 42">
            <a:extLst>
              <a:ext uri="{FF2B5EF4-FFF2-40B4-BE49-F238E27FC236}">
                <a16:creationId xmlns:a16="http://schemas.microsoft.com/office/drawing/2014/main" id="{539A2796-8759-46A5-A52A-469FCF76115F}"/>
              </a:ext>
            </a:extLst>
          </p:cNvPr>
          <p:cNvSpPr txBox="1"/>
          <p:nvPr/>
        </p:nvSpPr>
        <p:spPr>
          <a:xfrm>
            <a:off x="375358" y="1627329"/>
            <a:ext cx="4961269" cy="147732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Completada etapa de verificación y complementación técnica.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es-CO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Terminado, con avance del 100%, el contratista se encuentra realizando reparaciones y rematando actividades.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es-CO" sz="1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181">
            <a:extLst>
              <a:ext uri="{FF2B5EF4-FFF2-40B4-BE49-F238E27FC236}">
                <a16:creationId xmlns:a16="http://schemas.microsoft.com/office/drawing/2014/main" id="{CDB6AF97-44F0-4766-ABE7-35E57EED28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832269" y="1339297"/>
            <a:ext cx="5450965" cy="288032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BENEFICIOS ADICIONALES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28 CuadroTexto">
            <a:extLst>
              <a:ext uri="{FF2B5EF4-FFF2-40B4-BE49-F238E27FC236}">
                <a16:creationId xmlns:a16="http://schemas.microsoft.com/office/drawing/2014/main" id="{1C17D895-0572-4638-8353-94975F204FFE}"/>
              </a:ext>
            </a:extLst>
          </p:cNvPr>
          <p:cNvSpPr txBox="1"/>
          <p:nvPr/>
        </p:nvSpPr>
        <p:spPr>
          <a:xfrm>
            <a:off x="5823839" y="1634681"/>
            <a:ext cx="5450965" cy="2462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defTabSz="457189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Adecuación del establecimientos penitenciarios y carcelarios .</a:t>
            </a: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68568962-2348-4783-A27D-1853A345A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28570"/>
              </p:ext>
            </p:extLst>
          </p:nvPr>
        </p:nvGraphicFramePr>
        <p:xfrm>
          <a:off x="5832269" y="2121391"/>
          <a:ext cx="5442535" cy="339731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50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65">
                <a:tc>
                  <a:txBody>
                    <a:bodyPr/>
                    <a:lstStyle/>
                    <a:p>
                      <a:pPr algn="l"/>
                      <a:r>
                        <a:rPr lang="es-CO" sz="15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Estado del proyecto </a:t>
                      </a:r>
                      <a:endParaRPr lang="es-CO" sz="15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015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5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Ejecución</a:t>
                      </a:r>
                      <a:r>
                        <a:rPr lang="es-CO" sz="1500" b="1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s-CO" sz="15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01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5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Inicio etapa de verificación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de Abril de 2018</a:t>
                      </a:r>
                      <a:endParaRPr lang="es-CO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23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Terminación etapa de verificación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de Junio de 2018</a:t>
                      </a:r>
                      <a:endParaRPr lang="es-CO" sz="1000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5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Ejecutor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ENTerritorio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95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000" b="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Inversión obra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0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$ 2.687.775.094</a:t>
                      </a:r>
                      <a:endParaRPr lang="es-CO" sz="10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955"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Avance financiero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$ 2.687.775.094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955"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Avance de ejecución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0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2450">
                <a:tc>
                  <a:txBody>
                    <a:bodyPr/>
                    <a:lstStyle/>
                    <a:p>
                      <a:pPr marL="0" algn="just" defTabSz="457200" rtl="0" eaLnBrk="1" latinLnBrk="0" hangingPunct="1"/>
                      <a:r>
                        <a:rPr lang="es-CO" sz="1000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Observaciones</a:t>
                      </a:r>
                      <a:endParaRPr lang="es-CO" sz="1000" b="1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CO" sz="1000" b="0" dirty="0">
                          <a:solidFill>
                            <a:prstClr val="black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 contratista se encuentra realizando reparaciones y rematando actividades</a:t>
                      </a:r>
                      <a:endParaRPr lang="es-CO" sz="1000" b="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7" name="Rectángulo 36">
            <a:extLst>
              <a:ext uri="{FF2B5EF4-FFF2-40B4-BE49-F238E27FC236}">
                <a16:creationId xmlns:a16="http://schemas.microsoft.com/office/drawing/2014/main" id="{53CCD7AF-552E-43E1-9E5A-F511B0E12D5C}"/>
              </a:ext>
            </a:extLst>
          </p:cNvPr>
          <p:cNvSpPr/>
          <p:nvPr/>
        </p:nvSpPr>
        <p:spPr>
          <a:xfrm>
            <a:off x="398274" y="3499764"/>
            <a:ext cx="4938353" cy="216904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8" name="Rectangle 181">
            <a:extLst>
              <a:ext uri="{FF2B5EF4-FFF2-40B4-BE49-F238E27FC236}">
                <a16:creationId xmlns:a16="http://schemas.microsoft.com/office/drawing/2014/main" id="{8EFC725A-26F0-41EB-9C9F-0E98A33F8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8274" y="3276835"/>
            <a:ext cx="4938353" cy="208009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 defTabSz="457189"/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REFERENCIAS GRÁFICAS</a:t>
            </a:r>
            <a:endParaRPr lang="en-US" sz="9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A16C5499-F038-4F79-B8FB-B3CD97728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6" y="3696728"/>
            <a:ext cx="3810000" cy="17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6B8C93-D0CC-425D-BFE4-5E60DCB2C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64"/>
            <a:ext cx="12192000" cy="6999528"/>
          </a:xfrm>
          <a:prstGeom prst="rect">
            <a:avLst/>
          </a:prstGeom>
          <a:noFill/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C64019F-E0BC-4247-AC8E-24B02C49E3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58429" y="6116088"/>
            <a:ext cx="1952625" cy="419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F0ED78E-CEB7-40BE-BBFE-E4327F6F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B3062-D7D6-4DDE-BC95-3807BE462608}" type="slidenum">
              <a:rPr lang="es-CO" smtClean="0"/>
              <a:t>2</a:t>
            </a:fld>
            <a:endParaRPr lang="es-CO" dirty="0"/>
          </a:p>
        </p:txBody>
      </p:sp>
      <p:sp>
        <p:nvSpPr>
          <p:cNvPr id="8" name="6 Rectángulo">
            <a:extLst>
              <a:ext uri="{FF2B5EF4-FFF2-40B4-BE49-F238E27FC236}">
                <a16:creationId xmlns:a16="http://schemas.microsoft.com/office/drawing/2014/main" id="{6001F661-FE1C-4E86-971A-4A8A45139CB8}"/>
              </a:ext>
            </a:extLst>
          </p:cNvPr>
          <p:cNvSpPr/>
          <p:nvPr/>
        </p:nvSpPr>
        <p:spPr>
          <a:xfrm>
            <a:off x="113980" y="362209"/>
            <a:ext cx="7905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Meta: </a:t>
            </a:r>
            <a:r>
              <a:rPr lang="es-CO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CUMPLIMIENTO A LA SENTENCIA FALLO  T-762 DE 2015 </a:t>
            </a:r>
            <a:endParaRPr lang="es-CO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81">
            <a:extLst>
              <a:ext uri="{FF2B5EF4-FFF2-40B4-BE49-F238E27FC236}">
                <a16:creationId xmlns:a16="http://schemas.microsoft.com/office/drawing/2014/main" id="{A72B6E90-35D1-4630-B2E1-5556777496F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5430" y="970966"/>
            <a:ext cx="3350480" cy="25352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 proyectado vs. </a:t>
            </a:r>
            <a:r>
              <a:rPr lang="en-US" sz="1051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Avance</a:t>
            </a:r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408F98E-2382-496F-924D-FABF67D3FBB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763" t="21429" r="28798" b="45497"/>
          <a:stretch/>
        </p:blipFill>
        <p:spPr>
          <a:xfrm>
            <a:off x="324049" y="1321669"/>
            <a:ext cx="3276755" cy="1870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81">
            <a:extLst>
              <a:ext uri="{FF2B5EF4-FFF2-40B4-BE49-F238E27FC236}">
                <a16:creationId xmlns:a16="http://schemas.microsoft.com/office/drawing/2014/main" id="{BA713144-CF9B-497E-BA65-295FB1CF65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8615" y="970965"/>
            <a:ext cx="3633199" cy="25352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Próximos hitos</a:t>
            </a:r>
          </a:p>
        </p:txBody>
      </p:sp>
      <p:sp>
        <p:nvSpPr>
          <p:cNvPr id="13" name="Rectangle 184">
            <a:extLst>
              <a:ext uri="{FF2B5EF4-FFF2-40B4-BE49-F238E27FC236}">
                <a16:creationId xmlns:a16="http://schemas.microsoft.com/office/drawing/2014/main" id="{09841C2C-49D2-4053-8A22-FAB14FCDA7D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8614" y="1231128"/>
            <a:ext cx="3633199" cy="2267000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 de etapa de verificación terminada</a:t>
            </a: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r>
              <a:rPr lang="es-CO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Inicio de Etapa de construcción terminada</a:t>
            </a: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defTabSz="457200" fontAlgn="ctr">
              <a:buFont typeface="Wingdings" panose="05000000000000000000" pitchFamily="2" charset="2"/>
              <a:buChar char="ü"/>
            </a:pPr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fontAlgn="ctr"/>
            <a:endParaRPr lang="es-CO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 fontAlgn="ctr"/>
            <a:endParaRPr lang="es-CO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86">
            <a:extLst>
              <a:ext uri="{FF2B5EF4-FFF2-40B4-BE49-F238E27FC236}">
                <a16:creationId xmlns:a16="http://schemas.microsoft.com/office/drawing/2014/main" id="{1F51F286-6F35-468A-AC6B-D79F7AF6CFBC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7926992" y="966827"/>
            <a:ext cx="647027" cy="264301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GB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Cron.</a:t>
            </a:r>
          </a:p>
        </p:txBody>
      </p:sp>
      <p:sp>
        <p:nvSpPr>
          <p:cNvPr id="15" name="Rectangle 186">
            <a:extLst>
              <a:ext uri="{FF2B5EF4-FFF2-40B4-BE49-F238E27FC236}">
                <a16:creationId xmlns:a16="http://schemas.microsoft.com/office/drawing/2014/main" id="{947E2FB9-6E72-4BA0-8284-27B4C7F2ECFE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7926992" y="1243571"/>
            <a:ext cx="647026" cy="2254557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Abril/16/18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r>
              <a:rPr lang="en-GB" sz="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Octubre/16/19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86">
            <a:extLst>
              <a:ext uri="{FF2B5EF4-FFF2-40B4-BE49-F238E27FC236}">
                <a16:creationId xmlns:a16="http://schemas.microsoft.com/office/drawing/2014/main" id="{1A418495-3D94-4FE1-BAC1-CADF51693DD4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8761393" y="966827"/>
            <a:ext cx="578312" cy="264301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GB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Desfase</a:t>
            </a:r>
          </a:p>
        </p:txBody>
      </p:sp>
      <p:sp>
        <p:nvSpPr>
          <p:cNvPr id="17" name="Rectangle 186">
            <a:extLst>
              <a:ext uri="{FF2B5EF4-FFF2-40B4-BE49-F238E27FC236}">
                <a16:creationId xmlns:a16="http://schemas.microsoft.com/office/drawing/2014/main" id="{B4671832-FF3C-41C0-A966-64687D2D27D9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8740353" y="1241891"/>
            <a:ext cx="578312" cy="2240632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1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83">
            <a:extLst>
              <a:ext uri="{FF2B5EF4-FFF2-40B4-BE49-F238E27FC236}">
                <a16:creationId xmlns:a16="http://schemas.microsoft.com/office/drawing/2014/main" id="{595C4D08-13AB-43D4-974C-4360906629A6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611620" y="966827"/>
            <a:ext cx="498009" cy="245529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Status</a:t>
            </a:r>
          </a:p>
        </p:txBody>
      </p:sp>
      <p:sp>
        <p:nvSpPr>
          <p:cNvPr id="19" name="Rectangle 186">
            <a:extLst>
              <a:ext uri="{FF2B5EF4-FFF2-40B4-BE49-F238E27FC236}">
                <a16:creationId xmlns:a16="http://schemas.microsoft.com/office/drawing/2014/main" id="{FDC99DB3-79A4-4F09-8295-60A772B2DBFC}"/>
              </a:ext>
            </a:extLst>
          </p:cNvPr>
          <p:cNvSpPr>
            <a:spLocks noChangeAspect="1" noChangeArrowheads="1"/>
          </p:cNvSpPr>
          <p:nvPr/>
        </p:nvSpPr>
        <p:spPr bwMode="gray">
          <a:xfrm>
            <a:off x="9611620" y="1225663"/>
            <a:ext cx="493896" cy="2254557"/>
          </a:xfrm>
          <a:prstGeom prst="rect">
            <a:avLst/>
          </a:prstGeom>
          <a:noFill/>
          <a:ln w="9525">
            <a:solidFill>
              <a:srgbClr val="A6A6A6"/>
            </a:solidFill>
            <a:prstDash val="sysDash"/>
            <a:miter lim="800000"/>
            <a:headEnd/>
            <a:tailEnd/>
          </a:ln>
        </p:spPr>
        <p:txBody>
          <a:bodyPr lIns="45720" rIns="45720"/>
          <a:lstStyle/>
          <a:p>
            <a:pPr marL="182875" indent="-182875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n-GB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0" name="Group 120">
            <a:extLst>
              <a:ext uri="{FF2B5EF4-FFF2-40B4-BE49-F238E27FC236}">
                <a16:creationId xmlns:a16="http://schemas.microsoft.com/office/drawing/2014/main" id="{73EDE0AA-7E4A-4CB4-ADB1-F2A53EDFD981}"/>
              </a:ext>
            </a:extLst>
          </p:cNvPr>
          <p:cNvGrpSpPr>
            <a:grpSpLocks/>
          </p:cNvGrpSpPr>
          <p:nvPr/>
        </p:nvGrpSpPr>
        <p:grpSpPr bwMode="auto">
          <a:xfrm>
            <a:off x="8654694" y="-37132"/>
            <a:ext cx="2771299" cy="1125172"/>
            <a:chOff x="4071" y="1279"/>
            <a:chExt cx="1124" cy="350"/>
          </a:xfrm>
        </p:grpSpPr>
        <p:pic>
          <p:nvPicPr>
            <p:cNvPr id="21" name="Picture 121" descr="j0432549">
              <a:extLst>
                <a:ext uri="{FF2B5EF4-FFF2-40B4-BE49-F238E27FC236}">
                  <a16:creationId xmlns:a16="http://schemas.microsoft.com/office/drawing/2014/main" id="{0EA7FFFF-AE6A-4B9A-9505-887DA3DC7718}"/>
                </a:ext>
              </a:extLst>
            </p:cNvPr>
            <p:cNvPicPr>
              <a:picLocks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2" y="1279"/>
              <a:ext cx="313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125">
              <a:extLst>
                <a:ext uri="{FF2B5EF4-FFF2-40B4-BE49-F238E27FC236}">
                  <a16:creationId xmlns:a16="http://schemas.microsoft.com/office/drawing/2014/main" id="{5CD761BB-A79D-426E-B80E-F0C248156AC2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10800000">
              <a:off x="4073" y="1566"/>
              <a:ext cx="38" cy="2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51" dirty="0">
                <a:solidFill>
                  <a:prstClr val="black"/>
                </a:solidFill>
              </a:endParaRPr>
            </a:p>
          </p:txBody>
        </p:sp>
        <p:sp>
          <p:nvSpPr>
            <p:cNvPr id="23" name="Oval 133">
              <a:extLst>
                <a:ext uri="{FF2B5EF4-FFF2-40B4-BE49-F238E27FC236}">
                  <a16:creationId xmlns:a16="http://schemas.microsoft.com/office/drawing/2014/main" id="{28D1A0DC-E00D-4D05-BE05-A58730E32B8A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10800000">
              <a:off x="4071" y="1366"/>
              <a:ext cx="40" cy="2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 sz="1051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Oval 131">
            <a:extLst>
              <a:ext uri="{FF2B5EF4-FFF2-40B4-BE49-F238E27FC236}">
                <a16:creationId xmlns:a16="http://schemas.microsoft.com/office/drawing/2014/main" id="{CAC6C7CA-B15C-4906-A577-1C770345FA2D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53835" y="432091"/>
            <a:ext cx="178356" cy="264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s-MX" sz="1051" dirty="0">
              <a:solidFill>
                <a:prstClr val="black"/>
              </a:solidFill>
            </a:endParaRPr>
          </a:p>
        </p:txBody>
      </p:sp>
      <p:sp>
        <p:nvSpPr>
          <p:cNvPr id="25" name="Rectangle 181">
            <a:extLst>
              <a:ext uri="{FF2B5EF4-FFF2-40B4-BE49-F238E27FC236}">
                <a16:creationId xmlns:a16="http://schemas.microsoft.com/office/drawing/2014/main" id="{E47982E1-785A-4E7C-8026-3E71CC8B50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9492" y="3377121"/>
            <a:ext cx="3316979" cy="253525"/>
          </a:xfrm>
          <a:prstGeom prst="rect">
            <a:avLst/>
          </a:prstGeom>
          <a:solidFill>
            <a:srgbClr val="050153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Ejecución Financiera</a:t>
            </a:r>
          </a:p>
        </p:txBody>
      </p:sp>
      <p:grpSp>
        <p:nvGrpSpPr>
          <p:cNvPr id="26" name="Group 51">
            <a:extLst>
              <a:ext uri="{FF2B5EF4-FFF2-40B4-BE49-F238E27FC236}">
                <a16:creationId xmlns:a16="http://schemas.microsoft.com/office/drawing/2014/main" id="{11F1F551-25EF-4D5C-BEE7-65024B417893}"/>
              </a:ext>
            </a:extLst>
          </p:cNvPr>
          <p:cNvGrpSpPr/>
          <p:nvPr/>
        </p:nvGrpSpPr>
        <p:grpSpPr>
          <a:xfrm>
            <a:off x="3740793" y="3938600"/>
            <a:ext cx="2926080" cy="2079873"/>
            <a:chOff x="2981481" y="3803867"/>
            <a:chExt cx="2926080" cy="2079873"/>
          </a:xfrm>
          <a:noFill/>
        </p:grpSpPr>
        <p:sp>
          <p:nvSpPr>
            <p:cNvPr id="27" name="Rectangle 181">
              <a:extLst>
                <a:ext uri="{FF2B5EF4-FFF2-40B4-BE49-F238E27FC236}">
                  <a16:creationId xmlns:a16="http://schemas.microsoft.com/office/drawing/2014/main" id="{3941BEC6-E8FE-4DB4-96E0-E7C1516023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81481" y="3803867"/>
              <a:ext cx="2926080" cy="253525"/>
            </a:xfrm>
            <a:prstGeom prst="rect">
              <a:avLst/>
            </a:prstGeom>
            <a:solidFill>
              <a:srgbClr val="050153"/>
            </a:solidFill>
            <a:ln w="9525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lIns="237744" rIns="0" anchor="ctr"/>
            <a:lstStyle/>
            <a:p>
              <a:pPr algn="ctr"/>
              <a:r>
                <a:rPr lang="en-US" sz="1051" b="1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Riesgos y acciones tomadas</a:t>
              </a:r>
            </a:p>
          </p:txBody>
        </p:sp>
        <p:sp>
          <p:nvSpPr>
            <p:cNvPr id="28" name="Rectangle 178">
              <a:extLst>
                <a:ext uri="{FF2B5EF4-FFF2-40B4-BE49-F238E27FC236}">
                  <a16:creationId xmlns:a16="http://schemas.microsoft.com/office/drawing/2014/main" id="{B56E92C8-803D-42AC-B715-DA7E178A97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81481" y="4128102"/>
              <a:ext cx="2926080" cy="1755638"/>
            </a:xfrm>
            <a:prstGeom prst="rect">
              <a:avLst/>
            </a:prstGeom>
            <a:grp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lIns="45720" tIns="91440" rIns="45720"/>
            <a:lstStyle/>
            <a:p>
              <a:pPr marL="228594" indent="-228594"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ct val="120000"/>
                <a:buFont typeface="Arial" pitchFamily="34" charset="0"/>
                <a:buChar char="•"/>
              </a:pPr>
              <a:endParaRPr lang="en-US" sz="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9" name="Rectangle 181">
            <a:extLst>
              <a:ext uri="{FF2B5EF4-FFF2-40B4-BE49-F238E27FC236}">
                <a16:creationId xmlns:a16="http://schemas.microsoft.com/office/drawing/2014/main" id="{6B7B7D4C-6591-4FAE-96B9-F271D22D3B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7009" y="3954018"/>
            <a:ext cx="3028507" cy="238107"/>
          </a:xfrm>
          <a:prstGeom prst="rect">
            <a:avLst/>
          </a:prstGeom>
          <a:solidFill>
            <a:srgbClr val="050153"/>
          </a:solidFill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/>
            <a:r>
              <a:rPr lang="en-US" sz="1051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Decisiones a tomar</a:t>
            </a:r>
          </a:p>
        </p:txBody>
      </p:sp>
      <p:sp>
        <p:nvSpPr>
          <p:cNvPr id="30" name="Rectangle 178">
            <a:extLst>
              <a:ext uri="{FF2B5EF4-FFF2-40B4-BE49-F238E27FC236}">
                <a16:creationId xmlns:a16="http://schemas.microsoft.com/office/drawing/2014/main" id="{24AC0C66-121B-467F-9287-36903E4A0C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77009" y="4222273"/>
            <a:ext cx="3028507" cy="175563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228594" indent="-228594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 typeface="Arial" pitchFamily="34" charset="0"/>
              <a:buChar char="•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</a:pPr>
            <a:endParaRPr lang="es-CO" sz="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4D7B692F-1E0C-4C10-8DB2-B1B0D9DDAD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8192" y="6274768"/>
            <a:ext cx="311151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Desviación en días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frente proyección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87D5AD71-0A69-461D-A5AB-D1D44B466F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13945" y="6613330"/>
            <a:ext cx="932495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30</a:t>
            </a: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405AF163-63F6-472B-AC54-B9ABD0F2E97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94937" y="6602877"/>
            <a:ext cx="360276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0</a:t>
            </a:r>
          </a:p>
        </p:txBody>
      </p:sp>
      <p:sp>
        <p:nvSpPr>
          <p:cNvPr id="34" name="Rectangle 178">
            <a:extLst>
              <a:ext uri="{FF2B5EF4-FFF2-40B4-BE49-F238E27FC236}">
                <a16:creationId xmlns:a16="http://schemas.microsoft.com/office/drawing/2014/main" id="{11FA9805-84DB-4D63-AADE-B280087200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4896" y="5716204"/>
            <a:ext cx="2783274" cy="43564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lIns="45720" tIns="91440" rIns="45720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r>
              <a:rPr lang="es-CO" sz="800" dirty="0"/>
              <a:t>Fernando Florez/ Supervisor ENTerritorio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r>
              <a:rPr lang="es-CO" sz="800" dirty="0"/>
              <a:t>5940407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20000"/>
              <a:buFontTx/>
              <a:buChar char="-"/>
            </a:pPr>
            <a:endParaRPr lang="es-CO" sz="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406A5C37-EC7A-4724-83F8-31B6A8301C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896" y="3665741"/>
            <a:ext cx="3350480" cy="1973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9172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aZLETAeU.54Z91u7SeH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6mB_Lj_bE6SuG_W7A.N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nwk0joAEy9gzqZz4ZO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nwk0joAEy9gzqZz4ZOEA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AE79D6F62744A90ED38F7A4107209" ma:contentTypeVersion="8" ma:contentTypeDescription="Create a new document." ma:contentTypeScope="" ma:versionID="c0583f2f575c464155c1962f22a9c21d">
  <xsd:schema xmlns:xsd="http://www.w3.org/2001/XMLSchema" xmlns:xs="http://www.w3.org/2001/XMLSchema" xmlns:p="http://schemas.microsoft.com/office/2006/metadata/properties" xmlns:ns3="0381c238-0115-4676-9eac-af3b642ab3a9" targetNamespace="http://schemas.microsoft.com/office/2006/metadata/properties" ma:root="true" ma:fieldsID="b3cfb08cb5f9b9908e5dd0ed550ec1a0" ns3:_="">
    <xsd:import namespace="0381c238-0115-4676-9eac-af3b642ab3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1c238-0115-4676-9eac-af3b642ab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892A36-F7E2-458C-BF50-9C0D0DBB8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81c238-0115-4676-9eac-af3b642ab3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07AD7B-8C70-4A8D-8508-A4A33D9C3A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6CAC43-FD0A-4CFB-A12C-A955837C744A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0381c238-0115-4676-9eac-af3b642ab3a9"/>
    <ds:schemaRef ds:uri="http://schemas.microsoft.com/office/2006/metadata/properti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181</Words>
  <Application>Microsoft Office PowerPoint</Application>
  <PresentationFormat>Panorámica</PresentationFormat>
  <Paragraphs>63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Milena Castaneda Moreno</dc:creator>
  <cp:lastModifiedBy>HP</cp:lastModifiedBy>
  <cp:revision>56</cp:revision>
  <cp:lastPrinted>2019-10-29T22:15:30Z</cp:lastPrinted>
  <dcterms:created xsi:type="dcterms:W3CDTF">2019-06-28T15:32:40Z</dcterms:created>
  <dcterms:modified xsi:type="dcterms:W3CDTF">2020-04-14T01:07:32Z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0x010100B05AE79D6F62744A90ED38F7A4107209</vt:lpwstr>
  </property>
</Properties>
</file>